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80" r:id="rId3"/>
    <p:sldId id="267" r:id="rId4"/>
    <p:sldId id="268" r:id="rId5"/>
    <p:sldId id="270" r:id="rId6"/>
    <p:sldId id="281" r:id="rId7"/>
    <p:sldId id="269" r:id="rId8"/>
    <p:sldId id="282" r:id="rId9"/>
    <p:sldId id="271" r:id="rId10"/>
    <p:sldId id="273" r:id="rId11"/>
    <p:sldId id="274" r:id="rId12"/>
    <p:sldId id="277" r:id="rId13"/>
    <p:sldId id="276" r:id="rId14"/>
    <p:sldId id="275" r:id="rId15"/>
    <p:sldId id="278" r:id="rId16"/>
    <p:sldId id="279" r:id="rId17"/>
    <p:sldId id="284" r:id="rId18"/>
    <p:sldId id="283" r:id="rId19"/>
    <p:sldId id="285" r:id="rId20"/>
    <p:sldId id="272"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72" autoAdjust="0"/>
    <p:restoredTop sz="94660"/>
  </p:normalViewPr>
  <p:slideViewPr>
    <p:cSldViewPr>
      <p:cViewPr varScale="1">
        <p:scale>
          <a:sx n="83" d="100"/>
          <a:sy n="83" d="100"/>
        </p:scale>
        <p:origin x="-1642"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BBE7B69-698B-495B-89E7-11D0492FF575}" type="datetimeFigureOut">
              <a:rPr lang="pl-PL" smtClean="0"/>
              <a:pPr/>
              <a:t>31.01.2021</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BBE0BBD9-4FE4-472B-ADB0-4A8938292C34}"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E7B69-698B-495B-89E7-11D0492FF575}" type="datetimeFigureOut">
              <a:rPr lang="pl-PL" smtClean="0"/>
              <a:pPr/>
              <a:t>31.01.2021</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0BBD9-4FE4-472B-ADB0-4A8938292C34}"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Zatrucia</a:t>
            </a:r>
            <a:endParaRPr lang="pl-PL" dirty="0"/>
          </a:p>
        </p:txBody>
      </p:sp>
      <p:sp>
        <p:nvSpPr>
          <p:cNvPr id="3" name="Symbol zastępczy zawartości 2"/>
          <p:cNvSpPr>
            <a:spLocks noGrp="1"/>
          </p:cNvSpPr>
          <p:nvPr>
            <p:ph idx="1"/>
          </p:nvPr>
        </p:nvSpPr>
        <p:spPr/>
        <p:txBody>
          <a:bodyPr/>
          <a:lstStyle/>
          <a:p>
            <a:endParaRPr lang="pl-PL" dirty="0"/>
          </a:p>
        </p:txBody>
      </p:sp>
      <p:pic>
        <p:nvPicPr>
          <p:cNvPr id="23554" name="Picture 2" descr="Zatrucie pokarmowe - objawy, co jeść, ile trwa"/>
          <p:cNvPicPr>
            <a:picLocks noChangeAspect="1" noChangeArrowheads="1"/>
          </p:cNvPicPr>
          <p:nvPr/>
        </p:nvPicPr>
        <p:blipFill>
          <a:blip r:embed="rId2"/>
          <a:srcRect/>
          <a:stretch>
            <a:fillRect/>
          </a:stretch>
        </p:blipFill>
        <p:spPr bwMode="auto">
          <a:xfrm>
            <a:off x="571472" y="1643050"/>
            <a:ext cx="8001000" cy="41910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Pogryzienia, użądlenia, wstrząs</a:t>
            </a:r>
            <a:endParaRPr lang="pl-PL" dirty="0"/>
          </a:p>
        </p:txBody>
      </p:sp>
      <p:sp>
        <p:nvSpPr>
          <p:cNvPr id="3" name="Symbol zastępczy zawartości 2"/>
          <p:cNvSpPr>
            <a:spLocks noGrp="1"/>
          </p:cNvSpPr>
          <p:nvPr>
            <p:ph idx="1"/>
          </p:nvPr>
        </p:nvSpPr>
        <p:spPr/>
        <p:txBody>
          <a:bodyPr/>
          <a:lstStyle/>
          <a:p>
            <a:pPr>
              <a:buNone/>
            </a:pPr>
            <a:endParaRPr lang="pl-PL" dirty="0"/>
          </a:p>
        </p:txBody>
      </p:sp>
      <p:pic>
        <p:nvPicPr>
          <p:cNvPr id="1026" name="Picture 2" descr="C:\Users\User\Desktop\edb.jpg"/>
          <p:cNvPicPr>
            <a:picLocks noChangeAspect="1" noChangeArrowheads="1"/>
          </p:cNvPicPr>
          <p:nvPr/>
        </p:nvPicPr>
        <p:blipFill>
          <a:blip r:embed="rId2"/>
          <a:srcRect/>
          <a:stretch>
            <a:fillRect/>
          </a:stretch>
        </p:blipFill>
        <p:spPr bwMode="auto">
          <a:xfrm>
            <a:off x="1500166" y="1714488"/>
            <a:ext cx="5997597" cy="435771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14290"/>
            <a:ext cx="8229600" cy="1143000"/>
          </a:xfrm>
        </p:spPr>
        <p:txBody>
          <a:bodyPr>
            <a:normAutofit/>
          </a:bodyPr>
          <a:lstStyle/>
          <a:p>
            <a:r>
              <a:rPr lang="pl-PL" sz="2400" b="1" dirty="0" smtClean="0"/>
              <a:t>Udzielanie pierwszej pomocy osobie pogryzionej przez zwierzę</a:t>
            </a:r>
            <a:endParaRPr lang="pl-PL" sz="2400" b="1" dirty="0"/>
          </a:p>
        </p:txBody>
      </p:sp>
      <p:sp>
        <p:nvSpPr>
          <p:cNvPr id="3" name="Symbol zastępczy zawartości 2"/>
          <p:cNvSpPr>
            <a:spLocks noGrp="1"/>
          </p:cNvSpPr>
          <p:nvPr>
            <p:ph idx="1"/>
          </p:nvPr>
        </p:nvSpPr>
        <p:spPr/>
        <p:txBody>
          <a:bodyPr>
            <a:noAutofit/>
          </a:bodyPr>
          <a:lstStyle/>
          <a:p>
            <a:pPr marL="514350" indent="-514350">
              <a:lnSpc>
                <a:spcPct val="150000"/>
              </a:lnSpc>
              <a:buAutoNum type="arabicPeriod"/>
            </a:pPr>
            <a:r>
              <a:rPr lang="pl-PL" sz="1800" dirty="0" smtClean="0"/>
              <a:t>Zadbaj o bezpieczeństwo własne i świadków zdarzenia; jeżeli zwierzę nadal jest groźne, lepiej nie zbliżać się do niego</a:t>
            </a:r>
          </a:p>
          <a:p>
            <a:pPr marL="514350" indent="-514350">
              <a:lnSpc>
                <a:spcPct val="150000"/>
              </a:lnSpc>
              <a:buAutoNum type="arabicPeriod"/>
            </a:pPr>
            <a:r>
              <a:rPr lang="pl-PL" sz="1800" dirty="0" smtClean="0"/>
              <a:t>Posadź poszkodowanego, zapewnij mu spokój i opatrz jego ranę (obficie przemyj wodą z mydłem, osusz i załóż opatrunek)</a:t>
            </a:r>
          </a:p>
          <a:p>
            <a:pPr marL="514350" indent="-514350">
              <a:lnSpc>
                <a:spcPct val="150000"/>
              </a:lnSpc>
              <a:buAutoNum type="arabicPeriod"/>
            </a:pPr>
            <a:r>
              <a:rPr lang="pl-PL" sz="1800" dirty="0" smtClean="0"/>
              <a:t>W czasie opatrywania nie unoś kończyn z ranami kąsanymi</a:t>
            </a:r>
          </a:p>
          <a:p>
            <a:pPr marL="514350" indent="-514350">
              <a:lnSpc>
                <a:spcPct val="150000"/>
              </a:lnSpc>
              <a:buAutoNum type="arabicPeriod"/>
            </a:pPr>
            <a:r>
              <a:rPr lang="pl-PL" sz="1800" dirty="0" smtClean="0"/>
              <a:t>Wezwij pogotowie ratunkowe , aby zapewnić pomoc specjalistyczną, oraz policję (lub straż miejską), aby sprawdzić dowód szczepienia zwierzęcia lub zabezpieczyć je w celu obserwacji; skontaktuj się z powiatowym lekarzem weterynarii;</a:t>
            </a:r>
          </a:p>
          <a:p>
            <a:pPr marL="514350" indent="-514350">
              <a:lnSpc>
                <a:spcPct val="150000"/>
              </a:lnSpc>
              <a:buAutoNum type="arabicPeriod"/>
            </a:pPr>
            <a:r>
              <a:rPr lang="pl-PL" sz="1800" dirty="0" smtClean="0"/>
              <a:t>Zrób zdjęcie zwierzęciu lub zapamiętaj jego charakterystyczne cechy, zwróć uwagę, w jakim kierunku się oddaliło;</a:t>
            </a:r>
          </a:p>
          <a:p>
            <a:pPr marL="514350" indent="-514350">
              <a:lnSpc>
                <a:spcPct val="150000"/>
              </a:lnSpc>
              <a:buAutoNum type="arabicPeriod"/>
            </a:pPr>
            <a:r>
              <a:rPr lang="pl-PL" sz="1800" dirty="0" smtClean="0"/>
              <a:t>Jeśli rana obficie krwawi, a krew wypływa pulsująco, uciskaj poszkodowanemu ranę przez czysty opatrunek do momentu ustania krwawienia lub załóż opatrunek uciskowy; w tej sytuacji odstąp od przemywania ran;</a:t>
            </a:r>
          </a:p>
          <a:p>
            <a:pPr marL="514350" indent="-514350">
              <a:lnSpc>
                <a:spcPct val="150000"/>
              </a:lnSpc>
              <a:buAutoNum type="arabicPeriod"/>
            </a:pPr>
            <a:r>
              <a:rPr lang="pl-PL" sz="1800" dirty="0" smtClean="0"/>
              <a:t>Przeprowadź wywiad SAMPLE, zadbaj o komfort termiczny i psychiczny poszkodowanego do czasu przyjazdu karetki pogotowia.</a:t>
            </a:r>
            <a:endParaRPr lang="pl-PL"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142852"/>
            <a:ext cx="8229600" cy="1143000"/>
          </a:xfrm>
        </p:spPr>
        <p:txBody>
          <a:bodyPr>
            <a:normAutofit fontScale="90000"/>
          </a:bodyPr>
          <a:lstStyle/>
          <a:p>
            <a:pPr>
              <a:lnSpc>
                <a:spcPct val="150000"/>
              </a:lnSpc>
            </a:pPr>
            <a:r>
              <a:rPr lang="pl-PL" sz="2700" b="1" dirty="0" smtClean="0"/>
              <a:t/>
            </a:r>
            <a:br>
              <a:rPr lang="pl-PL" sz="2700" b="1" dirty="0" smtClean="0"/>
            </a:br>
            <a:r>
              <a:rPr lang="pl-PL" sz="2700" b="1" dirty="0" smtClean="0"/>
              <a:t>Ukąszenie </a:t>
            </a:r>
            <a:r>
              <a:rPr lang="pl-PL" sz="2700" dirty="0" smtClean="0"/>
              <a:t>to potencjalne zatruta rana, która powstaje po zaatakowaniu przez niektóre zwierzęta. </a:t>
            </a:r>
            <a:r>
              <a:rPr lang="pl-PL" sz="2400" b="1" dirty="0" smtClean="0"/>
              <a:t/>
            </a:r>
            <a:br>
              <a:rPr lang="pl-PL" sz="2400" b="1" dirty="0" smtClean="0"/>
            </a:br>
            <a:endParaRPr lang="pl-PL" sz="2400" b="1" dirty="0"/>
          </a:p>
        </p:txBody>
      </p:sp>
      <p:sp>
        <p:nvSpPr>
          <p:cNvPr id="3" name="Symbol zastępczy zawartości 2"/>
          <p:cNvSpPr>
            <a:spLocks noGrp="1"/>
          </p:cNvSpPr>
          <p:nvPr>
            <p:ph idx="1"/>
          </p:nvPr>
        </p:nvSpPr>
        <p:spPr/>
        <p:txBody>
          <a:bodyPr>
            <a:noAutofit/>
          </a:bodyPr>
          <a:lstStyle/>
          <a:p>
            <a:pPr algn="just">
              <a:buNone/>
            </a:pPr>
            <a:r>
              <a:rPr lang="pl-PL" sz="2000" b="1" dirty="0" smtClean="0"/>
              <a:t> </a:t>
            </a:r>
            <a:r>
              <a:rPr lang="pl-PL" sz="2000" b="1" dirty="0" smtClean="0"/>
              <a:t>Pierwsza pomoc osobie ukąszonej przez żmiję:</a:t>
            </a:r>
            <a:endParaRPr lang="pl-PL" sz="2000" dirty="0" smtClean="0"/>
          </a:p>
          <a:p>
            <a:pPr marL="457200" indent="-457200" algn="just">
              <a:lnSpc>
                <a:spcPct val="150000"/>
              </a:lnSpc>
              <a:buAutoNum type="arabicPeriod"/>
            </a:pPr>
            <a:r>
              <a:rPr lang="pl-PL" sz="2000" dirty="0" smtClean="0"/>
              <a:t>Pomóż poszkodowanemu przyjąć wygodną pozycję z uniesionym tułowiem, aby serce było powyżej miejsca ukąszenia;</a:t>
            </a:r>
          </a:p>
          <a:p>
            <a:pPr marL="457200" indent="-457200" algn="just">
              <a:lnSpc>
                <a:spcPct val="150000"/>
              </a:lnSpc>
              <a:buAutoNum type="arabicPeriod"/>
            </a:pPr>
            <a:r>
              <a:rPr lang="pl-PL" sz="2000" dirty="0" smtClean="0"/>
              <a:t>Udrożnij drogi oddechowe , kontroluj oddech i bądź gotowy do wykonania RKO;</a:t>
            </a:r>
          </a:p>
          <a:p>
            <a:pPr marL="457200" indent="-457200" algn="just">
              <a:lnSpc>
                <a:spcPct val="150000"/>
              </a:lnSpc>
              <a:buAutoNum type="arabicPeriod"/>
            </a:pPr>
            <a:r>
              <a:rPr lang="pl-PL" sz="2000" dirty="0" smtClean="0"/>
              <a:t>Natychmiast wezwij pomoc medyczną;</a:t>
            </a:r>
          </a:p>
          <a:p>
            <a:pPr marL="457200" indent="-457200" algn="just">
              <a:lnSpc>
                <a:spcPct val="150000"/>
              </a:lnSpc>
              <a:buAutoNum type="arabicPeriod"/>
            </a:pPr>
            <a:r>
              <a:rPr lang="pl-PL" sz="2000" dirty="0" smtClean="0"/>
              <a:t>Zabandażuj kończynę, lekko uciskaj bandażem (nie wysysaj rany); zakładanie opatrunku zacznij powyżej miejsca ukąszenia; kończynę stabilizuj poniżej poziomu serca;;</a:t>
            </a:r>
          </a:p>
          <a:p>
            <a:pPr marL="457200" indent="-457200" algn="just">
              <a:lnSpc>
                <a:spcPct val="150000"/>
              </a:lnSpc>
              <a:buAutoNum type="arabicPeriod"/>
            </a:pPr>
            <a:r>
              <a:rPr lang="pl-PL" sz="2000" dirty="0" smtClean="0"/>
              <a:t>Zapewnij poszkodowanemu wsparcie psychiczne i komfort termiczny.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857544"/>
            <a:ext cx="8229600" cy="1143008"/>
          </a:xfrm>
        </p:spPr>
        <p:txBody>
          <a:bodyPr/>
          <a:lstStyle/>
          <a:p>
            <a:endParaRPr lang="pl-PL" dirty="0"/>
          </a:p>
        </p:txBody>
      </p:sp>
      <p:sp>
        <p:nvSpPr>
          <p:cNvPr id="3" name="Symbol zastępczy zawartości 2"/>
          <p:cNvSpPr>
            <a:spLocks noGrp="1"/>
          </p:cNvSpPr>
          <p:nvPr>
            <p:ph idx="1"/>
          </p:nvPr>
        </p:nvSpPr>
        <p:spPr>
          <a:xfrm>
            <a:off x="457200" y="214290"/>
            <a:ext cx="8229600" cy="5911873"/>
          </a:xfrm>
        </p:spPr>
        <p:txBody>
          <a:bodyPr>
            <a:normAutofit/>
          </a:bodyPr>
          <a:lstStyle/>
          <a:p>
            <a:pPr>
              <a:lnSpc>
                <a:spcPct val="150000"/>
              </a:lnSpc>
              <a:buNone/>
            </a:pPr>
            <a:r>
              <a:rPr lang="pl-PL" sz="2400" b="1" dirty="0" smtClean="0"/>
              <a:t>Zagrożenia związane z kleszczami</a:t>
            </a:r>
          </a:p>
          <a:p>
            <a:pPr>
              <a:lnSpc>
                <a:spcPct val="150000"/>
              </a:lnSpc>
              <a:buNone/>
            </a:pPr>
            <a:r>
              <a:rPr lang="pl-PL" sz="2400" b="1" dirty="0" smtClean="0"/>
              <a:t>Kleszcze </a:t>
            </a:r>
            <a:r>
              <a:rPr lang="pl-PL" sz="2400" dirty="0" smtClean="0"/>
              <a:t>to pasożyty. Wbijają się w skórę człowieka i wypijają krew. Występują wszędzie: w lasach, na łąkach, w parkach, a nawet na trawniku. Często nie </a:t>
            </a:r>
            <a:r>
              <a:rPr lang="pl-PL" sz="2400" dirty="0" smtClean="0"/>
              <a:t>wiemy, </a:t>
            </a:r>
            <a:r>
              <a:rPr lang="pl-PL" sz="2400" dirty="0" smtClean="0"/>
              <a:t>że staliśmy się tego ofiarami. Kleszcze są nosicielami groźnych dla człowieka </a:t>
            </a:r>
            <a:r>
              <a:rPr lang="pl-PL" sz="2400" dirty="0" smtClean="0"/>
              <a:t>wirusów </a:t>
            </a:r>
            <a:r>
              <a:rPr lang="pl-PL" sz="2400" dirty="0" smtClean="0"/>
              <a:t>i bakterii </a:t>
            </a:r>
            <a:endParaRPr lang="pl-PL" sz="2400" b="1" dirty="0"/>
          </a:p>
        </p:txBody>
      </p:sp>
      <p:pic>
        <p:nvPicPr>
          <p:cNvPr id="1026" name="Picture 2" descr="C:\Users\User\Desktop\edb.jpg"/>
          <p:cNvPicPr>
            <a:picLocks noChangeAspect="1" noChangeArrowheads="1"/>
          </p:cNvPicPr>
          <p:nvPr/>
        </p:nvPicPr>
        <p:blipFill>
          <a:blip r:embed="rId2"/>
          <a:srcRect/>
          <a:stretch>
            <a:fillRect/>
          </a:stretch>
        </p:blipFill>
        <p:spPr bwMode="auto">
          <a:xfrm>
            <a:off x="2428860" y="4000504"/>
            <a:ext cx="5715040" cy="271462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285728"/>
            <a:ext cx="8229600" cy="1143000"/>
          </a:xfrm>
        </p:spPr>
        <p:txBody>
          <a:bodyPr/>
          <a:lstStyle/>
          <a:p>
            <a:r>
              <a:rPr lang="pl-PL" b="1" dirty="0" smtClean="0"/>
              <a:t>Ukąszenia i użądlenia przez owady</a:t>
            </a:r>
            <a:endParaRPr lang="pl-PL" b="1" dirty="0"/>
          </a:p>
        </p:txBody>
      </p:sp>
      <p:sp>
        <p:nvSpPr>
          <p:cNvPr id="3" name="Symbol zastępczy zawartości 2"/>
          <p:cNvSpPr>
            <a:spLocks noGrp="1"/>
          </p:cNvSpPr>
          <p:nvPr>
            <p:ph idx="1"/>
          </p:nvPr>
        </p:nvSpPr>
        <p:spPr/>
        <p:txBody>
          <a:bodyPr>
            <a:normAutofit/>
          </a:bodyPr>
          <a:lstStyle/>
          <a:p>
            <a:pPr>
              <a:lnSpc>
                <a:spcPct val="150000"/>
              </a:lnSpc>
              <a:buNone/>
            </a:pPr>
            <a:r>
              <a:rPr lang="pl-PL" sz="2400" dirty="0" smtClean="0"/>
              <a:t>Są bardzo bolesne, ale nie stanowią zagrożenia dla życia, jeżeli człowiek nie jest uczulony na jad owadów. Owadem, którego ukąszenie może być śmiertelne, jest szerszeń. Dla życia małego dziecka zagrożenie stanowi ukąszenie już przez jednego </a:t>
            </a:r>
            <a:r>
              <a:rPr lang="pl-PL" sz="2400" dirty="0" smtClean="0"/>
              <a:t>szerszenia</a:t>
            </a:r>
            <a:r>
              <a:rPr lang="pl-PL" sz="2400" dirty="0" smtClean="0"/>
              <a:t>, a dla życia osoby dorosłej </a:t>
            </a:r>
            <a:r>
              <a:rPr lang="pl-PL" sz="2400" dirty="0" smtClean="0"/>
              <a:t>– trzech.</a:t>
            </a:r>
            <a:endParaRPr lang="pl-PL" sz="2400" dirty="0"/>
          </a:p>
        </p:txBody>
      </p:sp>
      <p:pic>
        <p:nvPicPr>
          <p:cNvPr id="2050" name="Picture 2" descr="C:\Users\User\Desktop\edb.jpg"/>
          <p:cNvPicPr>
            <a:picLocks noChangeAspect="1" noChangeArrowheads="1"/>
          </p:cNvPicPr>
          <p:nvPr/>
        </p:nvPicPr>
        <p:blipFill>
          <a:blip r:embed="rId2"/>
          <a:srcRect/>
          <a:stretch>
            <a:fillRect/>
          </a:stretch>
        </p:blipFill>
        <p:spPr bwMode="auto">
          <a:xfrm>
            <a:off x="3929058" y="4643446"/>
            <a:ext cx="5080000" cy="2085977"/>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Pierwsza pomoc w przypadku użądlenia i ukąszenia </a:t>
            </a:r>
            <a:endParaRPr lang="pl-PL" sz="2400" b="1" dirty="0"/>
          </a:p>
        </p:txBody>
      </p:sp>
      <p:sp>
        <p:nvSpPr>
          <p:cNvPr id="3" name="Symbol zastępczy zawartości 2"/>
          <p:cNvSpPr>
            <a:spLocks noGrp="1"/>
          </p:cNvSpPr>
          <p:nvPr>
            <p:ph idx="1"/>
          </p:nvPr>
        </p:nvSpPr>
        <p:spPr/>
        <p:txBody>
          <a:bodyPr/>
          <a:lstStyle/>
          <a:p>
            <a:pPr algn="just">
              <a:lnSpc>
                <a:spcPct val="150000"/>
              </a:lnSpc>
            </a:pPr>
            <a:r>
              <a:rPr lang="pl-PL" sz="2400" dirty="0" smtClean="0"/>
              <a:t>usunąć żądło,</a:t>
            </a:r>
          </a:p>
          <a:p>
            <a:pPr algn="just">
              <a:lnSpc>
                <a:spcPct val="150000"/>
              </a:lnSpc>
            </a:pPr>
            <a:r>
              <a:rPr lang="pl-PL" sz="2400" dirty="0" smtClean="0"/>
              <a:t>miejsce </a:t>
            </a:r>
            <a:r>
              <a:rPr lang="pl-PL" sz="2400" b="1" dirty="0" smtClean="0"/>
              <a:t>użądlenia</a:t>
            </a:r>
            <a:r>
              <a:rPr lang="pl-PL" sz="2400" dirty="0" smtClean="0"/>
              <a:t> dokładnie umyć </a:t>
            </a:r>
            <a:r>
              <a:rPr lang="pl-PL" sz="2400" dirty="0" smtClean="0"/>
              <a:t>wodą </a:t>
            </a:r>
            <a:r>
              <a:rPr lang="pl-PL" sz="2400" dirty="0" smtClean="0"/>
              <a:t>z mydłem,</a:t>
            </a:r>
          </a:p>
          <a:p>
            <a:pPr algn="just">
              <a:lnSpc>
                <a:spcPct val="150000"/>
              </a:lnSpc>
            </a:pPr>
            <a:r>
              <a:rPr lang="pl-PL" sz="2400" dirty="0" smtClean="0"/>
              <a:t>przyłożyć zimny okład w miejscu </a:t>
            </a:r>
            <a:r>
              <a:rPr lang="pl-PL" sz="2400" b="1" dirty="0" smtClean="0"/>
              <a:t>ukąszenia</a:t>
            </a:r>
            <a:r>
              <a:rPr lang="pl-PL" sz="2400" dirty="0" smtClean="0"/>
              <a:t> (pozwoli to zmniejszyć obrzęk), a w </a:t>
            </a:r>
            <a:r>
              <a:rPr lang="pl-PL" sz="2400" b="1" dirty="0" smtClean="0"/>
              <a:t>przypadku ukąszenia</a:t>
            </a:r>
            <a:r>
              <a:rPr lang="pl-PL" sz="2400" dirty="0" smtClean="0"/>
              <a:t> w obrębie jamy ustnej i szyi podać kostkę lodu do ssania i skontaktować się z </a:t>
            </a:r>
            <a:r>
              <a:rPr lang="pl-PL" sz="2400" dirty="0" smtClean="0"/>
              <a:t>lekarzem</a:t>
            </a:r>
            <a:endParaRPr lang="pl-PL" sz="2400" dirty="0" smtClean="0"/>
          </a:p>
          <a:p>
            <a:pPr>
              <a:buNone/>
            </a:pP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Rodzaje i charakterystyka wstrząsów</a:t>
            </a:r>
            <a:endParaRPr lang="pl-PL" sz="2400" b="1" dirty="0"/>
          </a:p>
        </p:txBody>
      </p:sp>
      <p:sp>
        <p:nvSpPr>
          <p:cNvPr id="3" name="Symbol zastępczy zawartości 2"/>
          <p:cNvSpPr>
            <a:spLocks noGrp="1"/>
          </p:cNvSpPr>
          <p:nvPr>
            <p:ph idx="1"/>
          </p:nvPr>
        </p:nvSpPr>
        <p:spPr/>
        <p:txBody>
          <a:bodyPr>
            <a:normAutofit/>
          </a:bodyPr>
          <a:lstStyle/>
          <a:p>
            <a:pPr algn="just">
              <a:lnSpc>
                <a:spcPct val="150000"/>
              </a:lnSpc>
              <a:buNone/>
            </a:pPr>
            <a:r>
              <a:rPr lang="pl-PL" sz="2000" b="1" dirty="0" smtClean="0"/>
              <a:t>Objawy wstrząsu:</a:t>
            </a:r>
          </a:p>
          <a:p>
            <a:pPr algn="just">
              <a:lnSpc>
                <a:spcPct val="150000"/>
              </a:lnSpc>
              <a:buNone/>
            </a:pPr>
            <a:r>
              <a:rPr lang="pl-PL" sz="2000" dirty="0" smtClean="0"/>
              <a:t>Szybkie lub słabo wyczuwalne tętno, blada, zimna skóra, częste dreszcze oraz zimny pot, niepokój, </a:t>
            </a:r>
            <a:r>
              <a:rPr lang="pl-PL" sz="2000" dirty="0" smtClean="0"/>
              <a:t>zdezorientowanie</a:t>
            </a:r>
            <a:endParaRPr lang="pl-PL"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lgn="just">
              <a:lnSpc>
                <a:spcPct val="150000"/>
              </a:lnSpc>
              <a:buNone/>
            </a:pPr>
            <a:r>
              <a:rPr lang="pl-PL" sz="2400" b="1" dirty="0" smtClean="0"/>
              <a:t>Wstrząs anafilaktyczny </a:t>
            </a:r>
            <a:r>
              <a:rPr lang="pl-PL" sz="2400" dirty="0" smtClean="0"/>
              <a:t>– jest ostrą, zagrażającą życiu reakcją alergiczną całego organizmu</a:t>
            </a:r>
          </a:p>
          <a:p>
            <a:pPr algn="just">
              <a:lnSpc>
                <a:spcPct val="150000"/>
              </a:lnSpc>
              <a:buNone/>
            </a:pPr>
            <a:r>
              <a:rPr lang="pl-PL" sz="2400" b="1" dirty="0" smtClean="0"/>
              <a:t>Objawy: </a:t>
            </a:r>
            <a:r>
              <a:rPr lang="pl-PL" sz="2400" dirty="0" smtClean="0"/>
              <a:t>zaczerwienienie skóry, świąd, obrzęki na całym ciele, duszność związana z obrzękiem krtani i/lub skurczem oskrzeli, nudność, wymioty</a:t>
            </a:r>
          </a:p>
          <a:p>
            <a:pPr>
              <a:buNone/>
            </a:pPr>
            <a:endParaRPr lang="pl-PL"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lgn="just">
              <a:lnSpc>
                <a:spcPct val="150000"/>
              </a:lnSpc>
              <a:buNone/>
            </a:pPr>
            <a:r>
              <a:rPr lang="pl-PL" sz="2400" b="1" dirty="0" smtClean="0"/>
              <a:t>Wstrząs hipowolemiczny </a:t>
            </a:r>
            <a:r>
              <a:rPr lang="pl-PL" sz="2400" dirty="0" smtClean="0"/>
              <a:t>– jest reakcją organizmu na zmniejszoną zawartość krwi w naczyniach krwionośnych</a:t>
            </a:r>
            <a:r>
              <a:rPr lang="pl-PL" sz="2400" dirty="0" smtClean="0"/>
              <a:t>.</a:t>
            </a:r>
          </a:p>
          <a:p>
            <a:pPr algn="just">
              <a:lnSpc>
                <a:spcPct val="150000"/>
              </a:lnSpc>
              <a:buNone/>
            </a:pPr>
            <a:r>
              <a:rPr lang="pl-PL" sz="2400" dirty="0" smtClean="0"/>
              <a:t>Bezpośrednią przyczyną może być krwotok wewnętrzny i/lub zewnętrzny, utrata płynów, np. spowodowana przez rozległe oparzenia, silne wymioty i/lub biegunkę, obfite poty wywołane udarem słonecznych lub gorączką.</a:t>
            </a:r>
          </a:p>
          <a:p>
            <a:pPr algn="just">
              <a:lnSpc>
                <a:spcPct val="150000"/>
              </a:lnSpc>
              <a:buNone/>
            </a:pPr>
            <a:r>
              <a:rPr lang="pl-PL" sz="2400" dirty="0" smtClean="0"/>
              <a:t>Poszkodowany przy wstrząsie jest na ogół przytomny.</a:t>
            </a:r>
            <a:endParaRPr lang="pl-PL" sz="2400" dirty="0" smtClean="0"/>
          </a:p>
          <a:p>
            <a:pPr>
              <a:buNone/>
            </a:pPr>
            <a:endParaRPr lang="pl-PL"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1026" name="Picture 2" descr="C:\Users\User\Desktop\edb.jpg"/>
          <p:cNvPicPr>
            <a:picLocks noChangeAspect="1" noChangeArrowheads="1"/>
          </p:cNvPicPr>
          <p:nvPr/>
        </p:nvPicPr>
        <p:blipFill>
          <a:blip r:embed="rId2"/>
          <a:srcRect/>
          <a:stretch>
            <a:fillRect/>
          </a:stretch>
        </p:blipFill>
        <p:spPr bwMode="auto">
          <a:xfrm>
            <a:off x="2000232" y="285728"/>
            <a:ext cx="5229225" cy="62579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Co to jest trucizna i w jaki sposób przenika do organizmu ?</a:t>
            </a:r>
            <a:endParaRPr lang="pl-PL" sz="2400" b="1" dirty="0"/>
          </a:p>
        </p:txBody>
      </p:sp>
      <p:sp>
        <p:nvSpPr>
          <p:cNvPr id="3" name="Symbol zastępczy zawartości 2"/>
          <p:cNvSpPr>
            <a:spLocks noGrp="1"/>
          </p:cNvSpPr>
          <p:nvPr>
            <p:ph idx="1"/>
          </p:nvPr>
        </p:nvSpPr>
        <p:spPr/>
        <p:txBody>
          <a:bodyPr>
            <a:normAutofit fontScale="92500"/>
          </a:bodyPr>
          <a:lstStyle/>
          <a:p>
            <a:pPr>
              <a:lnSpc>
                <a:spcPct val="150000"/>
              </a:lnSpc>
              <a:buNone/>
            </a:pPr>
            <a:r>
              <a:rPr lang="pl-PL" sz="2400" b="1" dirty="0" smtClean="0"/>
              <a:t>Trucizna – </a:t>
            </a:r>
            <a:r>
              <a:rPr lang="pl-PL" sz="2400" dirty="0" smtClean="0"/>
              <a:t>to substancja, która po wniknięciu do organizmu powoduje jego przemijające lub trwałe uszkodzenia. </a:t>
            </a:r>
          </a:p>
          <a:p>
            <a:pPr>
              <a:lnSpc>
                <a:spcPct val="150000"/>
              </a:lnSpc>
              <a:buNone/>
            </a:pPr>
            <a:r>
              <a:rPr lang="pl-PL" sz="2400" b="1" dirty="0" smtClean="0"/>
              <a:t>Trucizny </a:t>
            </a:r>
            <a:r>
              <a:rPr lang="pl-PL" sz="2400" dirty="0" smtClean="0"/>
              <a:t>przenikają do organizmu wszystkimi możliwymi drogami</a:t>
            </a:r>
            <a:r>
              <a:rPr lang="pl-PL" sz="2400" b="1" dirty="0" smtClean="0"/>
              <a:t>:</a:t>
            </a:r>
          </a:p>
          <a:p>
            <a:pPr>
              <a:lnSpc>
                <a:spcPct val="150000"/>
              </a:lnSpc>
              <a:buFontTx/>
              <a:buChar char="-"/>
            </a:pPr>
            <a:r>
              <a:rPr lang="pl-PL" sz="2400" dirty="0" smtClean="0"/>
              <a:t>mogą być połknięte</a:t>
            </a:r>
          </a:p>
          <a:p>
            <a:pPr>
              <a:lnSpc>
                <a:spcPct val="150000"/>
              </a:lnSpc>
              <a:buFontTx/>
              <a:buChar char="-"/>
            </a:pPr>
            <a:r>
              <a:rPr lang="pl-PL" sz="2400" dirty="0" smtClean="0"/>
              <a:t>wchłonięte przez skórę</a:t>
            </a:r>
          </a:p>
          <a:p>
            <a:pPr>
              <a:lnSpc>
                <a:spcPct val="150000"/>
              </a:lnSpc>
              <a:buFontTx/>
              <a:buChar char="-"/>
            </a:pPr>
            <a:r>
              <a:rPr lang="pl-PL" sz="2400" dirty="0" smtClean="0"/>
              <a:t>wkroplone do oka</a:t>
            </a:r>
          </a:p>
          <a:p>
            <a:pPr>
              <a:lnSpc>
                <a:spcPct val="150000"/>
              </a:lnSpc>
              <a:buFontTx/>
              <a:buChar char="-"/>
            </a:pPr>
            <a:r>
              <a:rPr lang="pl-PL" sz="2400" dirty="0" smtClean="0"/>
              <a:t>wstrzyknięte </a:t>
            </a:r>
          </a:p>
          <a:p>
            <a:endParaRPr lang="pl-PL"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Dziękuję za przeczytanie informacji zawartych w mojej prezentacji </a:t>
            </a:r>
            <a:endParaRPr lang="pl-PL" b="1" dirty="0"/>
          </a:p>
        </p:txBody>
      </p:sp>
      <p:sp>
        <p:nvSpPr>
          <p:cNvPr id="3" name="Symbol zastępczy zawartości 2"/>
          <p:cNvSpPr>
            <a:spLocks noGrp="1"/>
          </p:cNvSpPr>
          <p:nvPr>
            <p:ph idx="1"/>
          </p:nvPr>
        </p:nvSpPr>
        <p:spPr/>
        <p:txBody>
          <a:bodyPr/>
          <a:lstStyle/>
          <a:p>
            <a:pPr algn="ctr">
              <a:buNone/>
            </a:pPr>
            <a:r>
              <a:rPr lang="pl-PL" i="1" dirty="0" smtClean="0"/>
              <a:t>Prezentację przygotował Filip </a:t>
            </a:r>
            <a:r>
              <a:rPr lang="pl-PL" i="1" dirty="0" err="1" smtClean="0"/>
              <a:t>Stranc</a:t>
            </a:r>
            <a:r>
              <a:rPr lang="pl-PL" i="1" dirty="0" smtClean="0"/>
              <a:t> 1F</a:t>
            </a:r>
          </a:p>
          <a:p>
            <a:pPr algn="ctr">
              <a:buNone/>
            </a:pPr>
            <a:endParaRPr lang="pl-PL" i="1" dirty="0" smtClean="0"/>
          </a:p>
          <a:p>
            <a:pPr algn="ctr">
              <a:buNone/>
            </a:pPr>
            <a:endParaRPr lang="pl-PL" i="1" dirty="0" smtClean="0"/>
          </a:p>
          <a:p>
            <a:pPr>
              <a:buNone/>
            </a:pPr>
            <a:r>
              <a:rPr lang="pl-PL" dirty="0" smtClean="0"/>
              <a:t>Źródła:</a:t>
            </a:r>
          </a:p>
          <a:p>
            <a:pPr>
              <a:buNone/>
            </a:pPr>
            <a:r>
              <a:rPr lang="pl-PL" dirty="0" smtClean="0"/>
              <a:t>Podręcznik </a:t>
            </a:r>
            <a:r>
              <a:rPr lang="pl-PL" dirty="0" smtClean="0"/>
              <a:t>EDB</a:t>
            </a:r>
          </a:p>
          <a:p>
            <a:pPr>
              <a:buNone/>
            </a:pPr>
            <a:r>
              <a:rPr lang="pl-PL" smtClean="0"/>
              <a:t>Strony internetowe</a:t>
            </a:r>
            <a:endParaRPr lang="pl-P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Rodzaje zatruć</a:t>
            </a:r>
            <a:endParaRPr lang="pl-PL" dirty="0"/>
          </a:p>
        </p:txBody>
      </p:sp>
      <p:sp>
        <p:nvSpPr>
          <p:cNvPr id="3" name="Symbol zastępczy zawartości 2"/>
          <p:cNvSpPr>
            <a:spLocks noGrp="1"/>
          </p:cNvSpPr>
          <p:nvPr>
            <p:ph idx="1"/>
          </p:nvPr>
        </p:nvSpPr>
        <p:spPr/>
        <p:txBody>
          <a:bodyPr>
            <a:normAutofit/>
          </a:bodyPr>
          <a:lstStyle/>
          <a:p>
            <a:pPr>
              <a:lnSpc>
                <a:spcPct val="150000"/>
              </a:lnSpc>
              <a:buNone/>
            </a:pPr>
            <a:r>
              <a:rPr lang="pl-PL" sz="2400" b="1" dirty="0" smtClean="0"/>
              <a:t>Zatrucia pokarmowe – </a:t>
            </a:r>
            <a:r>
              <a:rPr lang="pl-PL" sz="2400" dirty="0" smtClean="0"/>
              <a:t>to ostre i gwałtowne dolegliwości żołądkowo-jelitowe objawiające się zwykle biegunką i wymiotami. Do najczęstszych objawów towarzyszących </a:t>
            </a:r>
            <a:r>
              <a:rPr lang="pl-PL" sz="2400" b="1" dirty="0" smtClean="0"/>
              <a:t>zatruciom pokarmowych </a:t>
            </a:r>
            <a:r>
              <a:rPr lang="pl-PL" sz="2400" dirty="0" smtClean="0"/>
              <a:t>(grzybami, salmonellą, jadem kiełbasianym) należą nudności i wymioty, ból brzucha, biegunka, gorączka.</a:t>
            </a:r>
            <a:endParaRPr lang="pl-PL"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Pierwsza pomoc w zatruciach pokarmowych</a:t>
            </a:r>
            <a:endParaRPr lang="pl-PL" sz="2400" b="1" dirty="0"/>
          </a:p>
        </p:txBody>
      </p:sp>
      <p:sp>
        <p:nvSpPr>
          <p:cNvPr id="3" name="Symbol zastępczy zawartości 2"/>
          <p:cNvSpPr>
            <a:spLocks noGrp="1"/>
          </p:cNvSpPr>
          <p:nvPr>
            <p:ph idx="1"/>
          </p:nvPr>
        </p:nvSpPr>
        <p:spPr/>
        <p:txBody>
          <a:bodyPr>
            <a:normAutofit fontScale="62500" lnSpcReduction="20000"/>
          </a:bodyPr>
          <a:lstStyle/>
          <a:p>
            <a:pPr marL="514350" indent="-514350">
              <a:lnSpc>
                <a:spcPct val="170000"/>
              </a:lnSpc>
              <a:buAutoNum type="arabicPeriod"/>
            </a:pPr>
            <a:r>
              <a:rPr lang="pl-PL" sz="3100" dirty="0" smtClean="0"/>
              <a:t>Oceń </a:t>
            </a:r>
            <a:r>
              <a:rPr lang="pl-PL" sz="3100" dirty="0"/>
              <a:t>stan poszkodowanego </a:t>
            </a:r>
            <a:r>
              <a:rPr lang="pl-PL" sz="3100" dirty="0" smtClean="0"/>
              <a:t>(ABCD).</a:t>
            </a:r>
          </a:p>
          <a:p>
            <a:pPr marL="514350" indent="-514350">
              <a:lnSpc>
                <a:spcPct val="170000"/>
              </a:lnSpc>
              <a:buAutoNum type="arabicPeriod"/>
            </a:pPr>
            <a:r>
              <a:rPr lang="pl-PL" sz="3100" dirty="0" smtClean="0"/>
              <a:t>Jeżeli </a:t>
            </a:r>
            <a:r>
              <a:rPr lang="pl-PL" sz="3100" dirty="0"/>
              <a:t>poszkodowany jest nieprzytomny, oceń </a:t>
            </a:r>
            <a:r>
              <a:rPr lang="pl-PL" sz="3100" dirty="0" smtClean="0"/>
              <a:t>oddech. </a:t>
            </a:r>
            <a:r>
              <a:rPr lang="pl-PL" sz="3100" dirty="0"/>
              <a:t>Jeżeli poszkodowany nie oddycha, rozpocznij </a:t>
            </a:r>
            <a:r>
              <a:rPr lang="pl-PL" sz="3100" dirty="0" smtClean="0"/>
              <a:t>resuscytacje.</a:t>
            </a:r>
          </a:p>
          <a:p>
            <a:pPr marL="514350" indent="-514350">
              <a:lnSpc>
                <a:spcPct val="170000"/>
              </a:lnSpc>
              <a:buAutoNum type="arabicPeriod"/>
            </a:pPr>
            <a:r>
              <a:rPr lang="pl-PL" sz="3100" dirty="0" smtClean="0"/>
              <a:t>Jeżeli </a:t>
            </a:r>
            <a:r>
              <a:rPr lang="pl-PL" sz="3100" dirty="0"/>
              <a:t>poszkodowany oddycha, ułóż go w pozycji </a:t>
            </a:r>
            <a:r>
              <a:rPr lang="pl-PL" sz="3100" dirty="0" smtClean="0"/>
              <a:t>bezpiecznej.</a:t>
            </a:r>
          </a:p>
          <a:p>
            <a:pPr marL="514350" indent="-514350">
              <a:lnSpc>
                <a:spcPct val="170000"/>
              </a:lnSpc>
              <a:buAutoNum type="arabicPeriod"/>
            </a:pPr>
            <a:r>
              <a:rPr lang="pl-PL" sz="3100" dirty="0" smtClean="0"/>
              <a:t>Jeżeli </a:t>
            </a:r>
            <a:r>
              <a:rPr lang="pl-PL" sz="3100" dirty="0"/>
              <a:t>poszkodowany jest przytomny, obserwuj jego </a:t>
            </a:r>
            <a:r>
              <a:rPr lang="pl-PL" sz="3100" dirty="0" smtClean="0"/>
              <a:t>zachowanie.</a:t>
            </a:r>
          </a:p>
          <a:p>
            <a:pPr marL="514350" indent="-514350">
              <a:lnSpc>
                <a:spcPct val="170000"/>
              </a:lnSpc>
              <a:buAutoNum type="arabicPeriod"/>
            </a:pPr>
            <a:r>
              <a:rPr lang="pl-PL" sz="3100" dirty="0" smtClean="0"/>
              <a:t>Wezwij </a:t>
            </a:r>
            <a:r>
              <a:rPr lang="pl-PL" sz="3100" dirty="0"/>
              <a:t>pomoc </a:t>
            </a:r>
            <a:r>
              <a:rPr lang="pl-PL" sz="3100" dirty="0" smtClean="0"/>
              <a:t>medyczną.</a:t>
            </a:r>
          </a:p>
          <a:p>
            <a:pPr marL="514350" indent="-514350">
              <a:lnSpc>
                <a:spcPct val="170000"/>
              </a:lnSpc>
              <a:buAutoNum type="arabicPeriod"/>
            </a:pPr>
            <a:r>
              <a:rPr lang="pl-PL" sz="3100" dirty="0" smtClean="0"/>
              <a:t>Oceniaj </a:t>
            </a:r>
            <a:r>
              <a:rPr lang="pl-PL" sz="3100" dirty="0"/>
              <a:t>stan poszkodowanego do czasu przyjazdu pogotowia </a:t>
            </a:r>
            <a:r>
              <a:rPr lang="pl-PL" sz="3100" dirty="0" smtClean="0"/>
              <a:t>ratunkowego.</a:t>
            </a:r>
          </a:p>
          <a:p>
            <a:pPr marL="514350" indent="-514350">
              <a:lnSpc>
                <a:spcPct val="170000"/>
              </a:lnSpc>
              <a:buAutoNum type="arabicPeriod"/>
            </a:pPr>
            <a:r>
              <a:rPr lang="pl-PL" sz="3100" dirty="0" smtClean="0"/>
              <a:t>Jeśli </a:t>
            </a:r>
            <a:r>
              <a:rPr lang="pl-PL" sz="3100" dirty="0"/>
              <a:t>to możliwe, zabezpiecz substancję, której spożycie spowodowało zatrucie i przekaż zespołowi ratownictwa medycznego.</a:t>
            </a:r>
          </a:p>
          <a:p>
            <a:pPr>
              <a:buNone/>
            </a:pP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24578" name="Picture 2" descr="Pierwsza pomoc w zatruciach pokarmowych - DomZdrowia.pl"/>
          <p:cNvPicPr>
            <a:picLocks noChangeAspect="1" noChangeArrowheads="1"/>
          </p:cNvPicPr>
          <p:nvPr/>
        </p:nvPicPr>
        <p:blipFill>
          <a:blip r:embed="rId2"/>
          <a:srcRect/>
          <a:stretch>
            <a:fillRect/>
          </a:stretch>
        </p:blipFill>
        <p:spPr bwMode="auto">
          <a:xfrm>
            <a:off x="428596" y="214290"/>
            <a:ext cx="8286808" cy="642942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nSpc>
                <a:spcPct val="150000"/>
              </a:lnSpc>
            </a:pPr>
            <a:r>
              <a:rPr lang="pl-PL" sz="2700" b="1" dirty="0" smtClean="0"/>
              <a:t>Zatrucia chemiczne</a:t>
            </a:r>
            <a:r>
              <a:rPr lang="pl-PL" sz="2700" dirty="0" smtClean="0"/>
              <a:t>; organizm człowieka może wchłonąć wiele chemikaliów przez skórę, błony śluzowe i płuca.</a:t>
            </a:r>
            <a:r>
              <a:rPr lang="pl-PL" sz="2400" dirty="0" smtClean="0"/>
              <a:t/>
            </a:r>
            <a:br>
              <a:rPr lang="pl-PL" sz="2400" dirty="0" smtClean="0"/>
            </a:br>
            <a:endParaRPr lang="pl-PL" sz="2400" dirty="0"/>
          </a:p>
        </p:txBody>
      </p:sp>
      <p:sp>
        <p:nvSpPr>
          <p:cNvPr id="3" name="Symbol zastępczy zawartości 2"/>
          <p:cNvSpPr>
            <a:spLocks noGrp="1"/>
          </p:cNvSpPr>
          <p:nvPr>
            <p:ph idx="1"/>
          </p:nvPr>
        </p:nvSpPr>
        <p:spPr/>
        <p:txBody>
          <a:bodyPr>
            <a:normAutofit fontScale="92500" lnSpcReduction="10000"/>
          </a:bodyPr>
          <a:lstStyle/>
          <a:p>
            <a:pPr>
              <a:lnSpc>
                <a:spcPct val="150000"/>
              </a:lnSpc>
              <a:buNone/>
            </a:pPr>
            <a:r>
              <a:rPr lang="pl-PL" sz="2400" dirty="0" smtClean="0"/>
              <a:t>Objawy ciężkich zatruć substancjami chemicznymi </a:t>
            </a:r>
          </a:p>
          <a:p>
            <a:pPr>
              <a:lnSpc>
                <a:spcPct val="150000"/>
              </a:lnSpc>
              <a:buFontTx/>
              <a:buChar char="-"/>
            </a:pPr>
            <a:r>
              <a:rPr lang="pl-PL" sz="2400" dirty="0" smtClean="0"/>
              <a:t>Zaburzenia równowagi</a:t>
            </a:r>
          </a:p>
          <a:p>
            <a:pPr>
              <a:lnSpc>
                <a:spcPct val="150000"/>
              </a:lnSpc>
              <a:buFontTx/>
              <a:buChar char="-"/>
            </a:pPr>
            <a:r>
              <a:rPr lang="pl-PL" sz="2400" dirty="0" smtClean="0"/>
              <a:t>Nudności</a:t>
            </a:r>
          </a:p>
          <a:p>
            <a:pPr>
              <a:lnSpc>
                <a:spcPct val="150000"/>
              </a:lnSpc>
              <a:buFontTx/>
              <a:buChar char="-"/>
            </a:pPr>
            <a:r>
              <a:rPr lang="pl-PL" sz="2400" dirty="0" smtClean="0"/>
              <a:t>Zamroczenie</a:t>
            </a:r>
          </a:p>
          <a:p>
            <a:pPr>
              <a:lnSpc>
                <a:spcPct val="150000"/>
              </a:lnSpc>
              <a:buFontTx/>
              <a:buChar char="-"/>
            </a:pPr>
            <a:r>
              <a:rPr lang="pl-PL" sz="2400" dirty="0" smtClean="0"/>
              <a:t>Wymioty </a:t>
            </a:r>
          </a:p>
          <a:p>
            <a:pPr>
              <a:lnSpc>
                <a:spcPct val="150000"/>
              </a:lnSpc>
              <a:buFontTx/>
              <a:buChar char="-"/>
            </a:pPr>
            <a:r>
              <a:rPr lang="pl-PL" sz="2400" dirty="0" smtClean="0"/>
              <a:t>Senność,</a:t>
            </a:r>
          </a:p>
          <a:p>
            <a:pPr>
              <a:lnSpc>
                <a:spcPct val="150000"/>
              </a:lnSpc>
              <a:buFontTx/>
              <a:buChar char="-"/>
            </a:pPr>
            <a:r>
              <a:rPr lang="pl-PL" sz="2400" dirty="0" smtClean="0"/>
              <a:t>Zaburzenie świadomości</a:t>
            </a:r>
          </a:p>
          <a:p>
            <a:pPr>
              <a:lnSpc>
                <a:spcPct val="150000"/>
              </a:lnSpc>
              <a:buFontTx/>
              <a:buChar char="-"/>
            </a:pPr>
            <a:r>
              <a:rPr lang="pl-PL" sz="2400" dirty="0" smtClean="0"/>
              <a:t>Śpiączka </a:t>
            </a:r>
            <a:endParaRPr lang="pl-PL"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Pierwsza pomoc w zatruciach środkami chemicznymi</a:t>
            </a:r>
            <a:endParaRPr lang="pl-PL" sz="2400" b="1" dirty="0"/>
          </a:p>
        </p:txBody>
      </p:sp>
      <p:sp>
        <p:nvSpPr>
          <p:cNvPr id="3" name="Symbol zastępczy zawartości 2"/>
          <p:cNvSpPr>
            <a:spLocks noGrp="1"/>
          </p:cNvSpPr>
          <p:nvPr>
            <p:ph idx="1"/>
          </p:nvPr>
        </p:nvSpPr>
        <p:spPr/>
        <p:txBody>
          <a:bodyPr>
            <a:normAutofit fontScale="55000" lnSpcReduction="20000"/>
          </a:bodyPr>
          <a:lstStyle/>
          <a:p>
            <a:pPr marL="514350" indent="-514350">
              <a:lnSpc>
                <a:spcPct val="170000"/>
              </a:lnSpc>
              <a:buAutoNum type="arabicPeriod"/>
            </a:pPr>
            <a:r>
              <a:rPr lang="pl-PL" sz="3100" dirty="0" smtClean="0"/>
              <a:t>zadbaj </a:t>
            </a:r>
            <a:r>
              <a:rPr lang="pl-PL" sz="3100" dirty="0"/>
              <a:t>o własne bezpieczeństwo – szczególnie istotne jest to w przypadku jednoczesnego zatrucia więcej niż jednej </a:t>
            </a:r>
            <a:r>
              <a:rPr lang="pl-PL" sz="3100" dirty="0" smtClean="0"/>
              <a:t>osoby,</a:t>
            </a:r>
          </a:p>
          <a:p>
            <a:pPr marL="514350" indent="-514350">
              <a:lnSpc>
                <a:spcPct val="170000"/>
              </a:lnSpc>
              <a:buAutoNum type="arabicPeriod"/>
            </a:pPr>
            <a:r>
              <a:rPr lang="pl-PL" sz="3100" dirty="0" smtClean="0"/>
              <a:t>przerwij </a:t>
            </a:r>
            <a:r>
              <a:rPr lang="pl-PL" sz="3100" dirty="0"/>
              <a:t>wchłanianie </a:t>
            </a:r>
            <a:r>
              <a:rPr lang="pl-PL" sz="3100" dirty="0" smtClean="0"/>
              <a:t>trucizny,</a:t>
            </a:r>
          </a:p>
          <a:p>
            <a:pPr marL="514350" indent="-514350">
              <a:lnSpc>
                <a:spcPct val="170000"/>
              </a:lnSpc>
              <a:buAutoNum type="arabicPeriod"/>
            </a:pPr>
            <a:r>
              <a:rPr lang="pl-PL" sz="3100" dirty="0" smtClean="0"/>
              <a:t>sprawdź</a:t>
            </a:r>
            <a:r>
              <a:rPr lang="pl-PL" sz="3100" dirty="0"/>
              <a:t>, czy zatruty jest przytomny i czy oddycha – postępuj zgodnie z algorytmem </a:t>
            </a:r>
            <a:r>
              <a:rPr lang="pl-PL" sz="3100" dirty="0" smtClean="0"/>
              <a:t>BLS,</a:t>
            </a:r>
          </a:p>
          <a:p>
            <a:pPr marL="514350" indent="-514350">
              <a:lnSpc>
                <a:spcPct val="170000"/>
              </a:lnSpc>
              <a:buAutoNum type="arabicPeriod"/>
            </a:pPr>
            <a:r>
              <a:rPr lang="pl-PL" sz="3100" dirty="0" smtClean="0"/>
              <a:t>wezwij pomoc,</a:t>
            </a:r>
          </a:p>
          <a:p>
            <a:pPr marL="514350" indent="-514350">
              <a:lnSpc>
                <a:spcPct val="170000"/>
              </a:lnSpc>
              <a:buAutoNum type="arabicPeriod"/>
            </a:pPr>
            <a:r>
              <a:rPr lang="pl-PL" sz="3100" dirty="0" smtClean="0"/>
              <a:t>spróbuj </a:t>
            </a:r>
            <a:r>
              <a:rPr lang="pl-PL" sz="3100" dirty="0"/>
              <a:t>zidentyfikować </a:t>
            </a:r>
            <a:r>
              <a:rPr lang="pl-PL" sz="3100" dirty="0" smtClean="0"/>
              <a:t>truciznę,</a:t>
            </a:r>
          </a:p>
          <a:p>
            <a:pPr marL="514350" indent="-514350">
              <a:lnSpc>
                <a:spcPct val="170000"/>
              </a:lnSpc>
              <a:buAutoNum type="arabicPeriod"/>
            </a:pPr>
            <a:r>
              <a:rPr lang="pl-PL" sz="3100" dirty="0" smtClean="0"/>
              <a:t>nie </a:t>
            </a:r>
            <a:r>
              <a:rPr lang="pl-PL" sz="3100" dirty="0"/>
              <a:t>zostawiaj poszkodowanego </a:t>
            </a:r>
            <a:r>
              <a:rPr lang="pl-PL" sz="3100" dirty="0" smtClean="0"/>
              <a:t>samego,</a:t>
            </a:r>
          </a:p>
          <a:p>
            <a:pPr marL="514350" indent="-514350">
              <a:lnSpc>
                <a:spcPct val="170000"/>
              </a:lnSpc>
              <a:buAutoNum type="arabicPeriod"/>
            </a:pPr>
            <a:r>
              <a:rPr lang="pl-PL" sz="3100" dirty="0" smtClean="0"/>
              <a:t>dalsze </a:t>
            </a:r>
            <a:r>
              <a:rPr lang="pl-PL" sz="3100" dirty="0"/>
              <a:t>działania, czyli podawanie odtrutek oraz przyspieszanie wydalania trucizny należy zostawić lekarzom.</a:t>
            </a:r>
          </a:p>
          <a:p>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Do zatruć gazami dochodzi wskutek:</a:t>
            </a:r>
            <a:endParaRPr lang="pl-PL" sz="2400" b="1" dirty="0"/>
          </a:p>
        </p:txBody>
      </p:sp>
      <p:sp>
        <p:nvSpPr>
          <p:cNvPr id="3" name="Symbol zastępczy zawartości 2"/>
          <p:cNvSpPr>
            <a:spLocks noGrp="1"/>
          </p:cNvSpPr>
          <p:nvPr>
            <p:ph idx="1"/>
          </p:nvPr>
        </p:nvSpPr>
        <p:spPr/>
        <p:txBody>
          <a:bodyPr>
            <a:normAutofit/>
          </a:bodyPr>
          <a:lstStyle/>
          <a:p>
            <a:pPr>
              <a:lnSpc>
                <a:spcPct val="150000"/>
              </a:lnSpc>
              <a:buFontTx/>
              <a:buChar char="-"/>
            </a:pPr>
            <a:r>
              <a:rPr lang="pl-PL" sz="2400" dirty="0" smtClean="0"/>
              <a:t>Używania wadliwych domowych instalacji gazowych</a:t>
            </a:r>
            <a:endParaRPr lang="pl-PL" sz="2400" dirty="0" smtClean="0"/>
          </a:p>
          <a:p>
            <a:pPr>
              <a:lnSpc>
                <a:spcPct val="150000"/>
              </a:lnSpc>
              <a:buFontTx/>
              <a:buChar char="-"/>
            </a:pPr>
            <a:r>
              <a:rPr lang="pl-PL" sz="2400" dirty="0" smtClean="0"/>
              <a:t>Zbyt wczesnego zamykania zasuwy pieca węglowego</a:t>
            </a:r>
          </a:p>
          <a:p>
            <a:pPr>
              <a:lnSpc>
                <a:spcPct val="150000"/>
              </a:lnSpc>
              <a:buFontTx/>
              <a:buChar char="-"/>
            </a:pPr>
            <a:r>
              <a:rPr lang="pl-PL" sz="2400" dirty="0" smtClean="0"/>
              <a:t>Przebywania w zamkniętych pomieszczeniach garażowych podczas ;pracy silnika samochodowego</a:t>
            </a:r>
          </a:p>
          <a:p>
            <a:pPr>
              <a:lnSpc>
                <a:spcPct val="150000"/>
              </a:lnSpc>
              <a:buFontTx/>
              <a:buChar char="-"/>
            </a:pPr>
            <a:r>
              <a:rPr lang="pl-PL" sz="2400" dirty="0" smtClean="0"/>
              <a:t>Wydzielającego się dymu podczas pożaru</a:t>
            </a:r>
            <a:endParaRPr lang="pl-PL"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Pierwsza pomoc w zatruciach gazami</a:t>
            </a:r>
            <a:endParaRPr lang="pl-PL" sz="2400" b="1" dirty="0"/>
          </a:p>
        </p:txBody>
      </p:sp>
      <p:sp>
        <p:nvSpPr>
          <p:cNvPr id="3" name="Symbol zastępczy zawartości 2"/>
          <p:cNvSpPr>
            <a:spLocks noGrp="1"/>
          </p:cNvSpPr>
          <p:nvPr>
            <p:ph idx="1"/>
          </p:nvPr>
        </p:nvSpPr>
        <p:spPr/>
        <p:txBody>
          <a:bodyPr>
            <a:normAutofit fontScale="70000" lnSpcReduction="20000"/>
          </a:bodyPr>
          <a:lstStyle/>
          <a:p>
            <a:pPr marL="514350" indent="-514350">
              <a:lnSpc>
                <a:spcPct val="160000"/>
              </a:lnSpc>
              <a:buAutoNum type="arabicPeriod"/>
            </a:pPr>
            <a:r>
              <a:rPr lang="pl-PL" dirty="0" smtClean="0"/>
              <a:t>Wezwij służby ratunkowe</a:t>
            </a:r>
          </a:p>
          <a:p>
            <a:pPr marL="514350" indent="-514350">
              <a:lnSpc>
                <a:spcPct val="160000"/>
              </a:lnSpc>
              <a:buAutoNum type="arabicPeriod"/>
            </a:pPr>
            <a:r>
              <a:rPr lang="pl-PL" dirty="0" smtClean="0"/>
              <a:t>Wynieś poszkodowanego z atmosfery skażonej (jeśli to możliwe)</a:t>
            </a:r>
          </a:p>
          <a:p>
            <a:pPr marL="514350" indent="-514350">
              <a:lnSpc>
                <a:spcPct val="160000"/>
              </a:lnSpc>
              <a:buAutoNum type="arabicPeriod"/>
            </a:pPr>
            <a:r>
              <a:rPr lang="pl-PL" dirty="0" smtClean="0"/>
              <a:t>Sprawdź czynności życiowe poszkodowanego i je utrzymuj</a:t>
            </a:r>
          </a:p>
          <a:p>
            <a:pPr marL="514350" indent="-514350">
              <a:lnSpc>
                <a:spcPct val="160000"/>
              </a:lnSpc>
              <a:buAutoNum type="arabicPeriod"/>
            </a:pPr>
            <a:r>
              <a:rPr lang="pl-PL" dirty="0" smtClean="0"/>
              <a:t>Usuń skażoną odzież (siarkowodór wynika przez skórę)</a:t>
            </a:r>
          </a:p>
          <a:p>
            <a:pPr marL="514350" indent="-514350">
              <a:lnSpc>
                <a:spcPct val="160000"/>
              </a:lnSpc>
              <a:buAutoNum type="arabicPeriod"/>
            </a:pPr>
            <a:r>
              <a:rPr lang="pl-PL" dirty="0" smtClean="0"/>
              <a:t>Przemyj skażoną skórę dużą ilością wody z mydłem</a:t>
            </a:r>
          </a:p>
          <a:p>
            <a:pPr marL="514350" indent="-514350">
              <a:lnSpc>
                <a:spcPct val="160000"/>
              </a:lnSpc>
              <a:buAutoNum type="arabicPeriod"/>
            </a:pPr>
            <a:r>
              <a:rPr lang="pl-PL" dirty="0" smtClean="0"/>
              <a:t>Przemyj spojówki oczy wodą</a:t>
            </a:r>
          </a:p>
          <a:p>
            <a:pPr marL="514350" indent="-514350">
              <a:lnSpc>
                <a:spcPct val="160000"/>
              </a:lnSpc>
              <a:buAutoNum type="arabicPeriod"/>
            </a:pPr>
            <a:r>
              <a:rPr lang="pl-PL" dirty="0" smtClean="0"/>
              <a:t>Zapewnij poszkodowanemu komfort do przyjazdu pomocy medycznej</a:t>
            </a:r>
          </a:p>
          <a:p>
            <a:pPr marL="514350" indent="-514350">
              <a:buAutoNum type="arabicPeriod"/>
            </a:pPr>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729</Words>
  <Application>Microsoft Office PowerPoint</Application>
  <PresentationFormat>Pokaz na ekranie (4:3)</PresentationFormat>
  <Paragraphs>87</Paragraphs>
  <Slides>20</Slides>
  <Notes>0</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Motyw pakietu Office</vt:lpstr>
      <vt:lpstr>Zatrucia</vt:lpstr>
      <vt:lpstr>Co to jest trucizna i w jaki sposób przenika do organizmu ?</vt:lpstr>
      <vt:lpstr>Rodzaje zatruć</vt:lpstr>
      <vt:lpstr>Pierwsza pomoc w zatruciach pokarmowych</vt:lpstr>
      <vt:lpstr>Slajd 5</vt:lpstr>
      <vt:lpstr>Zatrucia chemiczne; organizm człowieka może wchłonąć wiele chemikaliów przez skórę, błony śluzowe i płuca. </vt:lpstr>
      <vt:lpstr>Pierwsza pomoc w zatruciach środkami chemicznymi</vt:lpstr>
      <vt:lpstr>Do zatruć gazami dochodzi wskutek:</vt:lpstr>
      <vt:lpstr>Pierwsza pomoc w zatruciach gazami</vt:lpstr>
      <vt:lpstr>Pogryzienia, użądlenia, wstrząs</vt:lpstr>
      <vt:lpstr>Udzielanie pierwszej pomocy osobie pogryzionej przez zwierzę</vt:lpstr>
      <vt:lpstr> Ukąszenie to potencjalne zatruta rana, która powstaje po zaatakowaniu przez niektóre zwierzęta.  </vt:lpstr>
      <vt:lpstr>Slajd 13</vt:lpstr>
      <vt:lpstr>Ukąszenia i użądlenia przez owady</vt:lpstr>
      <vt:lpstr>Pierwsza pomoc w przypadku użądlenia i ukąszenia </vt:lpstr>
      <vt:lpstr>Rodzaje i charakterystyka wstrząsów</vt:lpstr>
      <vt:lpstr>Slajd 17</vt:lpstr>
      <vt:lpstr>Slajd 18</vt:lpstr>
      <vt:lpstr>Slajd 19</vt:lpstr>
      <vt:lpstr>Dziękuję za przeczytanie informacji zawartych w mojej prezentacji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User</dc:creator>
  <cp:lastModifiedBy>User</cp:lastModifiedBy>
  <cp:revision>22</cp:revision>
  <dcterms:created xsi:type="dcterms:W3CDTF">2021-01-27T12:23:02Z</dcterms:created>
  <dcterms:modified xsi:type="dcterms:W3CDTF">2021-01-31T11:24:32Z</dcterms:modified>
</cp:coreProperties>
</file>